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3" r:id="rId2"/>
    <p:sldId id="290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12" r:id="rId27"/>
    <p:sldId id="394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8927" autoAdjust="0"/>
  </p:normalViewPr>
  <p:slideViewPr>
    <p:cSldViewPr>
      <p:cViewPr varScale="1">
        <p:scale>
          <a:sx n="106" d="100"/>
          <a:sy n="106" d="100"/>
        </p:scale>
        <p:origin x="552" y="96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134B5DC-DAE6-48D8-BA5F-E9FF97144A7F}" type="slidenum">
              <a:rPr lang="zh-CN" altLang="en-US" sz="1200">
                <a:latin typeface="Calibri" pitchFamily="34" charset="0"/>
              </a:rPr>
              <a:pPr algn="r"/>
              <a:t>14</a:t>
            </a:fld>
            <a:endParaRPr lang="zh-CN" altLang="en-US" sz="1200">
              <a:latin typeface="Calibri" pitchFamily="34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pPr marL="0" lvl="1"/>
            <a:r>
              <a:rPr lang="en-US">
                <a:ea typeface="宋体" pitchFamily="2" charset="-122"/>
              </a:rPr>
              <a:t>(1)</a:t>
            </a:r>
            <a:r>
              <a:rPr lang="zh-CN" altLang="en-US"/>
              <a:t>大致结构：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外层框架、</a:t>
            </a: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Java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入口程序框架、编写代码</a:t>
            </a:r>
          </a:p>
          <a:p>
            <a:pPr marL="0" lvl="1"/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（</a:t>
            </a: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）注意事项：</a:t>
            </a:r>
            <a:endParaRPr 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类名与文件名完全一样</a:t>
            </a:r>
            <a:endParaRPr 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main()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方法四要素必不可少</a:t>
            </a:r>
            <a:endParaRPr 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main()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方法是</a:t>
            </a: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Java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程序执行的入口点</a:t>
            </a:r>
            <a:endParaRPr 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System.out.println()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从控制台输出信息，</a:t>
            </a: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S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大写</a:t>
            </a:r>
            <a:endParaRPr 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>
              <a:spcBef>
                <a:spcPct val="20000"/>
              </a:spcBef>
              <a:buClr>
                <a:srgbClr val="233DA9"/>
              </a:buClr>
              <a:buSzPct val="80000"/>
            </a:pP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{ 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和 </a:t>
            </a:r>
            <a:r>
              <a:rPr lang="en-US" b="1">
                <a:solidFill>
                  <a:schemeClr val="bg1"/>
                </a:solidFill>
                <a:ea typeface="黑体" pitchFamily="2" charset="-122"/>
              </a:rPr>
              <a:t>}</a:t>
            </a:r>
            <a:r>
              <a:rPr lang="zh-CN" altLang="en-US" b="1">
                <a:solidFill>
                  <a:schemeClr val="bg1"/>
                </a:solidFill>
                <a:ea typeface="黑体" pitchFamily="2" charset="-122"/>
              </a:rPr>
              <a:t>一一对应，缺一不可</a:t>
            </a:r>
          </a:p>
          <a:p>
            <a:pPr marL="0" lvl="1">
              <a:spcBef>
                <a:spcPct val="20000"/>
              </a:spcBef>
              <a:buClr>
                <a:srgbClr val="233DA9"/>
              </a:buClr>
              <a:buSzPct val="80000"/>
            </a:pPr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>
              <a:spcBef>
                <a:spcPct val="20000"/>
              </a:spcBef>
              <a:buClr>
                <a:srgbClr val="233DA9"/>
              </a:buClr>
              <a:buSzPct val="80000"/>
            </a:pPr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pPr marL="0" lvl="1"/>
            <a:endParaRPr lang="zh-CN" altLang="en-US" b="1">
              <a:solidFill>
                <a:schemeClr val="bg1"/>
              </a:solidFill>
              <a:ea typeface="黑体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32771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多行注释：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文件的名称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日期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功能说明</a:t>
            </a:r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r>
              <a:rPr lang="zh-CN" altLang="en-US" b="1"/>
              <a:t>多行注释的每一行开头可写一个或多个*</a:t>
            </a:r>
          </a:p>
          <a:p>
            <a:endParaRPr lang="zh-CN" altLang="en-US"/>
          </a:p>
        </p:txBody>
      </p:sp>
      <p:sp>
        <p:nvSpPr>
          <p:cNvPr id="32772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1401E0AA-B447-4481-8E57-9A487F861D98}" type="slidenum">
              <a:rPr lang="zh-CN" altLang="en-US" sz="1200">
                <a:latin typeface="Calibri" pitchFamily="34" charset="0"/>
              </a:rPr>
              <a:pPr algn="r"/>
              <a:t>16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34819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类名首字母大写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缩进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双引号</a:t>
            </a:r>
          </a:p>
        </p:txBody>
      </p:sp>
      <p:sp>
        <p:nvSpPr>
          <p:cNvPr id="3482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04520FBD-A537-4DB5-9E7A-C0B32002FA3D}" type="slidenum">
              <a:rPr lang="zh-CN" altLang="en-US" sz="1200">
                <a:latin typeface="Calibri" pitchFamily="34" charset="0"/>
              </a:rPr>
              <a:pPr algn="r"/>
              <a:t>17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教学指导：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教员演示如何在</a:t>
            </a:r>
            <a:r>
              <a:rPr lang="en-US">
                <a:ea typeface="宋体" pitchFamily="2" charset="-122"/>
              </a:rPr>
              <a:t>MyEclipse</a:t>
            </a:r>
            <a:r>
              <a:rPr lang="zh-CN" altLang="en-US"/>
              <a:t>环境中做到代码规范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介绍使用快捷键格式化代码</a:t>
            </a:r>
            <a:r>
              <a:rPr lang="en-US">
                <a:ea typeface="宋体" pitchFamily="2" charset="-122"/>
              </a:rPr>
              <a:t>Ctrl+Shift+F</a:t>
            </a:r>
            <a:endParaRPr lang="zh-CN" altLang="en-US"/>
          </a:p>
          <a:p>
            <a:endParaRPr lang="en-US">
              <a:ea typeface="宋体" pitchFamily="2" charset="-122"/>
            </a:endParaRPr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C7DC7724-6D01-42B3-9844-4969D052AC36}" type="slidenum">
              <a:rPr lang="zh-CN" altLang="en-US" sz="1200">
                <a:latin typeface="Calibri" pitchFamily="34" charset="0"/>
              </a:rPr>
              <a:pPr algn="r"/>
              <a:t>19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教学指导：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教员演示如何在</a:t>
            </a:r>
            <a:r>
              <a:rPr lang="en-US">
                <a:ea typeface="宋体" pitchFamily="2" charset="-122"/>
              </a:rPr>
              <a:t>MyEclipse</a:t>
            </a:r>
            <a:r>
              <a:rPr lang="zh-CN" altLang="en-US"/>
              <a:t>环境中做到代码规范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介绍使用快捷键格式化代码</a:t>
            </a:r>
            <a:r>
              <a:rPr lang="en-US">
                <a:ea typeface="宋体" pitchFamily="2" charset="-122"/>
              </a:rPr>
              <a:t>Ctrl+Shift+F</a:t>
            </a:r>
            <a:endParaRPr lang="zh-CN" altLang="en-US"/>
          </a:p>
          <a:p>
            <a:endParaRPr lang="en-US">
              <a:ea typeface="宋体" pitchFamily="2" charset="-122"/>
            </a:endParaRPr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213098C2-B9BB-461C-A3FB-05722C561E72}" type="slidenum">
              <a:rPr lang="zh-CN" altLang="en-US" sz="1200">
                <a:latin typeface="Calibri" pitchFamily="34" charset="0"/>
              </a:rPr>
              <a:pPr algn="r"/>
              <a:t>20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41987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教学指导：教员演示</a:t>
            </a:r>
            <a:r>
              <a:rPr lang="en-US">
                <a:ea typeface="宋体" pitchFamily="2" charset="-122"/>
              </a:rPr>
              <a:t>MyEclipse</a:t>
            </a:r>
            <a:r>
              <a:rPr lang="zh-CN" altLang="en-US"/>
              <a:t>包资源管理器目录结构以及如何打开包资源管理器</a:t>
            </a:r>
          </a:p>
          <a:p>
            <a:endParaRPr lang="zh-CN" altLang="en-US"/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FB9E16A5-DCA3-4128-AAF7-0245534E43FC}" type="slidenum">
              <a:rPr lang="zh-CN" altLang="en-US" sz="1200">
                <a:latin typeface="Calibri" pitchFamily="34" charset="0"/>
              </a:rPr>
              <a:pPr algn="r"/>
              <a:t>21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教学指导：演示</a:t>
            </a:r>
            <a:r>
              <a:rPr lang="en-US">
                <a:ea typeface="宋体" pitchFamily="2" charset="-122"/>
              </a:rPr>
              <a:t>MyEclipse</a:t>
            </a:r>
            <a:r>
              <a:rPr lang="zh-CN" altLang="en-US"/>
              <a:t>导航器目录结构以及如何打开导航器</a:t>
            </a:r>
            <a:endParaRPr lang="en-US">
              <a:ea typeface="宋体" pitchFamily="2" charset="-122"/>
            </a:endParaRPr>
          </a:p>
        </p:txBody>
      </p:sp>
      <p:sp>
        <p:nvSpPr>
          <p:cNvPr id="44036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4F2E66FF-E0CD-4716-878C-16D2D0387475}" type="slidenum">
              <a:rPr lang="zh-CN" altLang="en-US" sz="1200">
                <a:latin typeface="Calibri" pitchFamily="34" charset="0"/>
              </a:rPr>
              <a:pPr algn="r"/>
              <a:t>22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此图需要修改</a:t>
            </a:r>
          </a:p>
        </p:txBody>
      </p:sp>
      <p:sp>
        <p:nvSpPr>
          <p:cNvPr id="46084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EA7EE3F6-E1CC-4EAE-A75F-07163E092266}" type="slidenum">
              <a:rPr lang="zh-CN" altLang="en-US" sz="1200">
                <a:latin typeface="Calibri" pitchFamily="34" charset="0"/>
              </a:rPr>
              <a:pPr algn="r"/>
              <a:t>23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pPr marL="0" lvl="1"/>
            <a:r>
              <a:rPr lang="zh-CN" altLang="en-US" dirty="0">
                <a:latin typeface="Times New Roman" pitchFamily="18" charset="0"/>
              </a:rPr>
              <a:t>要求强调会干什么、能干什么。在目标的重点、难点右侧，插入“重点”、“难点”图片，以引起学员重视。</a:t>
            </a:r>
            <a:endParaRPr lang="zh-CN" altLang="en-US" sz="1400" dirty="0">
              <a:latin typeface="Times New Roman" pitchFamily="18" charset="0"/>
            </a:endParaRPr>
          </a:p>
          <a:p>
            <a:endParaRPr lang="zh-CN" altLang="en-US" dirty="0"/>
          </a:p>
        </p:txBody>
      </p:sp>
      <p:sp>
        <p:nvSpPr>
          <p:cNvPr id="10244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235CBB21-EBFF-4CAF-A16A-15529E8A9FBC}" type="slidenum">
              <a:rPr lang="zh-CN" altLang="en-US" sz="1200">
                <a:latin typeface="Calibri" pitchFamily="34" charset="0"/>
              </a:rPr>
              <a:pPr algn="r"/>
              <a:t>3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BEBE00B9-BFFF-442D-85F5-0BC5F81032E6}" type="slidenum">
              <a:rPr lang="zh-CN" altLang="en-US" sz="1200">
                <a:latin typeface="Calibri" pitchFamily="34" charset="0"/>
              </a:rPr>
              <a:pPr algn="r"/>
              <a:t>4</a:t>
            </a:fld>
            <a:endParaRPr lang="zh-CN" altLang="en-US" sz="1200">
              <a:latin typeface="Calibri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12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美国火星探测器的后台控制程序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网站的后台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2014-9</a:t>
            </a:r>
            <a:r>
              <a:rPr lang="zh-CN" altLang="en-US"/>
              <a:t>排行  </a:t>
            </a:r>
            <a:r>
              <a:rPr lang="en-US">
                <a:ea typeface="宋体" pitchFamily="2" charset="-122"/>
              </a:rPr>
              <a:t>TIOBE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4A9EE26A-4861-48E8-B9EB-836F68F648E1}" type="slidenum">
              <a:rPr lang="zh-CN" altLang="en-US" sz="1200">
                <a:latin typeface="Calibri" pitchFamily="34" charset="0"/>
              </a:rPr>
              <a:pPr algn="r"/>
              <a:t>5</a:t>
            </a:fld>
            <a:endParaRPr lang="zh-CN" altLang="en-US" sz="1200">
              <a:latin typeface="Calibri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143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美国火星探测器的后台控制程序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网站的后台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现在生活离不开网络  快餐店</a:t>
            </a:r>
            <a:r>
              <a:rPr lang="en-US">
                <a:ea typeface="宋体" pitchFamily="2" charset="-122"/>
              </a:rPr>
              <a:t>wifi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举个去银行的例子说明什么是“程序”</a:t>
            </a:r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endParaRPr lang="zh-CN" altLang="en-US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B75978B0-2E6A-4E47-9437-3F1054F9B144}" type="slidenum">
              <a:rPr lang="zh-CN" altLang="en-US" sz="1200">
                <a:latin typeface="Calibri" pitchFamily="34" charset="0"/>
              </a:rPr>
              <a:pPr algn="r"/>
              <a:t>6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18435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现在已经被</a:t>
            </a:r>
            <a:r>
              <a:rPr lang="en-US">
                <a:ea typeface="宋体" pitchFamily="2" charset="-122"/>
              </a:rPr>
              <a:t>oracle</a:t>
            </a:r>
            <a:r>
              <a:rPr lang="zh-CN" altLang="en-US"/>
              <a:t>收购了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抓哇岛上的咖啡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Java</a:t>
            </a:r>
            <a:r>
              <a:rPr lang="zh-CN" altLang="en-US"/>
              <a:t>之父</a:t>
            </a:r>
            <a:endParaRPr lang="en-US">
              <a:ea typeface="宋体" pitchFamily="2" charset="-122"/>
            </a:endParaRPr>
          </a:p>
          <a:p>
            <a:r>
              <a:rPr lang="zh-CN" altLang="en-US"/>
              <a:t>在此之前的内容不用记，知道就可以。</a:t>
            </a:r>
          </a:p>
        </p:txBody>
      </p:sp>
      <p:sp>
        <p:nvSpPr>
          <p:cNvPr id="18436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6BE955C2-5F19-44AF-A482-17D146ADC6DB}" type="slidenum">
              <a:rPr lang="zh-CN" altLang="en-US" sz="1200">
                <a:latin typeface="Calibri" pitchFamily="34" charset="0"/>
              </a:rPr>
              <a:pPr algn="r"/>
              <a:t>7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20483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en-US">
                <a:ea typeface="宋体" pitchFamily="2" charset="-122"/>
              </a:rPr>
              <a:t>98</a:t>
            </a:r>
            <a:r>
              <a:rPr lang="zh-CN" altLang="en-US"/>
              <a:t>：</a:t>
            </a:r>
            <a:r>
              <a:rPr lang="en-US">
                <a:ea typeface="宋体" pitchFamily="2" charset="-122"/>
              </a:rPr>
              <a:t>j2SE J2EE  J2ME </a:t>
            </a:r>
          </a:p>
          <a:p>
            <a:r>
              <a:rPr lang="en-US">
                <a:ea typeface="宋体" pitchFamily="2" charset="-122"/>
              </a:rPr>
              <a:t>Java5:java1.5</a:t>
            </a:r>
          </a:p>
          <a:p>
            <a:r>
              <a:rPr lang="en-US">
                <a:ea typeface="宋体" pitchFamily="2" charset="-122"/>
              </a:rPr>
              <a:t>Java6:java1.6</a:t>
            </a:r>
          </a:p>
          <a:p>
            <a:r>
              <a:rPr lang="en-US">
                <a:ea typeface="宋体" pitchFamily="2" charset="-122"/>
              </a:rPr>
              <a:t>Java7:java1.7</a:t>
            </a:r>
            <a:endParaRPr lang="zh-CN" altLang="en-US"/>
          </a:p>
        </p:txBody>
      </p:sp>
      <p:sp>
        <p:nvSpPr>
          <p:cNvPr id="20484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593CF8FC-0B14-4CFE-879E-4144B7DE1D17}" type="slidenum">
              <a:rPr lang="zh-CN" altLang="en-US" sz="1200">
                <a:latin typeface="Calibri" pitchFamily="34" charset="0"/>
              </a:rPr>
              <a:pPr algn="r"/>
              <a:t>8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22531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en-US">
                <a:ea typeface="宋体" pitchFamily="2" charset="-122"/>
              </a:rPr>
              <a:t>Java ME:</a:t>
            </a:r>
            <a:r>
              <a:rPr lang="zh-CN" altLang="en-US"/>
              <a:t>嵌入型，机顶盒</a:t>
            </a:r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r>
              <a:rPr lang="zh-CN" altLang="en-US"/>
              <a:t>准备问题，做笔记：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Java</a:t>
            </a:r>
            <a:r>
              <a:rPr lang="zh-CN" altLang="en-US"/>
              <a:t>是什么：程序、语言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Java</a:t>
            </a:r>
            <a:r>
              <a:rPr lang="zh-CN" altLang="en-US"/>
              <a:t>发展史：</a:t>
            </a:r>
            <a:r>
              <a:rPr lang="en-US">
                <a:ea typeface="宋体" pitchFamily="2" charset="-122"/>
              </a:rPr>
              <a:t>java 8</a:t>
            </a:r>
          </a:p>
          <a:p>
            <a:r>
              <a:rPr lang="zh-CN" altLang="en-US"/>
              <a:t>版本：</a:t>
            </a:r>
            <a:r>
              <a:rPr lang="en-US">
                <a:ea typeface="宋体" pitchFamily="2" charset="-122"/>
              </a:rPr>
              <a:t>j2se javaee  javaME</a:t>
            </a:r>
          </a:p>
          <a:p>
            <a:endParaRPr lang="en-US">
              <a:ea typeface="宋体" pitchFamily="2" charset="-122"/>
            </a:endParaRPr>
          </a:p>
          <a:p>
            <a:r>
              <a:rPr lang="zh-CN" altLang="en-US"/>
              <a:t>下一节预告：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1</a:t>
            </a:r>
            <a:r>
              <a:rPr lang="zh-CN" altLang="en-US"/>
              <a:t>、搭建环境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2</a:t>
            </a:r>
            <a:r>
              <a:rPr lang="zh-CN" altLang="en-US"/>
              <a:t>、记事本开发</a:t>
            </a:r>
            <a:endParaRPr lang="en-US">
              <a:ea typeface="宋体" pitchFamily="2" charset="-122"/>
            </a:endParaRPr>
          </a:p>
          <a:p>
            <a:r>
              <a:rPr lang="en-US">
                <a:ea typeface="宋体" pitchFamily="2" charset="-122"/>
              </a:rPr>
              <a:t>3</a:t>
            </a:r>
            <a:r>
              <a:rPr lang="zh-CN" altLang="en-US"/>
              <a:t>、</a:t>
            </a:r>
            <a:r>
              <a:rPr lang="en-US">
                <a:ea typeface="宋体" pitchFamily="2" charset="-122"/>
              </a:rPr>
              <a:t>java</a:t>
            </a:r>
            <a:r>
              <a:rPr lang="zh-CN" altLang="en-US"/>
              <a:t>环境开发</a:t>
            </a:r>
            <a:endParaRPr lang="en-US">
              <a:ea typeface="宋体" pitchFamily="2" charset="-122"/>
            </a:endParaRPr>
          </a:p>
        </p:txBody>
      </p:sp>
      <p:sp>
        <p:nvSpPr>
          <p:cNvPr id="22532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3523321A-5C57-446D-8E71-EE887AF32675}" type="slidenum">
              <a:rPr lang="zh-CN" altLang="en-US" sz="1200">
                <a:latin typeface="Calibri" pitchFamily="34" charset="0"/>
              </a:rPr>
              <a:pPr algn="r"/>
              <a:t>9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77825" y="682625"/>
            <a:ext cx="6096000" cy="3429000"/>
          </a:xfrm>
          <a:ln>
            <a:miter lim="800000"/>
          </a:ln>
        </p:spPr>
      </p:sp>
      <p:sp>
        <p:nvSpPr>
          <p:cNvPr id="24579" name="备注占位符 2"/>
          <p:cNvSpPr>
            <a:spLocks noGrp="1" noChangeArrowheads="1"/>
          </p:cNvSpPr>
          <p:nvPr>
            <p:ph type="body" idx="4294967295"/>
          </p:nvPr>
        </p:nvSpPr>
        <p:spPr>
          <a:xfrm>
            <a:off x="682625" y="4340225"/>
            <a:ext cx="5486400" cy="4114800"/>
          </a:xfrm>
        </p:spPr>
        <p:txBody>
          <a:bodyPr/>
          <a:lstStyle/>
          <a:p>
            <a:r>
              <a:rPr lang="zh-CN" altLang="en-US"/>
              <a:t>（</a:t>
            </a:r>
            <a:r>
              <a:rPr lang="en-US">
                <a:ea typeface="宋体" pitchFamily="2" charset="-122"/>
              </a:rPr>
              <a:t>1</a:t>
            </a:r>
            <a:r>
              <a:rPr lang="zh-CN" altLang="en-US"/>
              <a:t>）</a:t>
            </a:r>
            <a:r>
              <a:rPr lang="en-US">
                <a:ea typeface="宋体" pitchFamily="2" charset="-122"/>
              </a:rPr>
              <a:t>JDK7</a:t>
            </a:r>
          </a:p>
          <a:p>
            <a:r>
              <a:rPr lang="zh-CN" altLang="en-US"/>
              <a:t>（</a:t>
            </a:r>
            <a:r>
              <a:rPr lang="en-US">
                <a:ea typeface="宋体" pitchFamily="2" charset="-122"/>
              </a:rPr>
              <a:t>2</a:t>
            </a:r>
            <a:r>
              <a:rPr lang="zh-CN" altLang="en-US"/>
              <a:t>）</a:t>
            </a:r>
            <a:r>
              <a:rPr lang="en-US">
                <a:ea typeface="宋体" pitchFamily="2" charset="-122"/>
              </a:rPr>
              <a:t>Oracle</a:t>
            </a:r>
            <a:r>
              <a:rPr lang="zh-CN" altLang="en-US"/>
              <a:t>官网下载</a:t>
            </a:r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r>
              <a:rPr lang="zh-CN" altLang="en-US"/>
              <a:t>讲解 </a:t>
            </a:r>
            <a:r>
              <a:rPr lang="en-US">
                <a:ea typeface="宋体" pitchFamily="2" charset="-122"/>
              </a:rPr>
              <a:t>jdk </a:t>
            </a:r>
            <a:r>
              <a:rPr lang="zh-CN" altLang="en-US"/>
              <a:t>各文件夹保存的内容</a:t>
            </a:r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endParaRPr lang="en-US">
              <a:ea typeface="宋体" pitchFamily="2" charset="-122"/>
            </a:endParaRPr>
          </a:p>
          <a:p>
            <a:r>
              <a:rPr lang="zh-CN" altLang="en-US"/>
              <a:t>给</a:t>
            </a:r>
            <a:r>
              <a:rPr lang="en-US">
                <a:ea typeface="宋体" pitchFamily="2" charset="-122"/>
              </a:rPr>
              <a:t>3</a:t>
            </a:r>
            <a:r>
              <a:rPr lang="zh-CN" altLang="en-US"/>
              <a:t>分钟时间检查一下环境配置</a:t>
            </a:r>
          </a:p>
        </p:txBody>
      </p:sp>
      <p:sp>
        <p:nvSpPr>
          <p:cNvPr id="24580" name="灯片编号占位符 3"/>
          <p:cNvSpPr txBox="1">
            <a:spLocks noGrp="1" noChangeArrowheads="1"/>
          </p:cNvSpPr>
          <p:nvPr/>
        </p:nvSpPr>
        <p:spPr bwMode="auto">
          <a:xfrm>
            <a:off x="3881438" y="8682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87695EC9-A546-4774-8DE1-9390D333DABC}" type="slidenum">
              <a:rPr lang="zh-CN" altLang="en-US" sz="1200">
                <a:latin typeface="Calibri" pitchFamily="34" charset="0"/>
              </a:rPr>
              <a:pPr algn="r"/>
              <a:t>10</a:t>
            </a:fld>
            <a:endParaRPr lang="zh-CN" alt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/27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>
                <a:sym typeface="Arial" pitchFamily="34" charset="0"/>
              </a:rPr>
              <a:t>初识Java语言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示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887413"/>
            <a:ext cx="6834188" cy="340201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开发环境搭建与配置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121713" y="4515966"/>
            <a:ext cx="4394503" cy="371891"/>
            <a:chOff x="1403648" y="3795886"/>
            <a:chExt cx="5842480" cy="371891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3336211" y="3829223"/>
              <a:ext cx="2719822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演示：配置环境变量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940036-14B5-4A5A-8AB2-99D626C58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程序开发过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790825"/>
            <a:ext cx="890587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AutoShape 5"/>
          <p:cNvSpPr>
            <a:spLocks noChangeArrowheads="1"/>
          </p:cNvSpPr>
          <p:nvPr/>
        </p:nvSpPr>
        <p:spPr bwMode="auto">
          <a:xfrm>
            <a:off x="661988" y="1654175"/>
            <a:ext cx="2160587" cy="369332"/>
          </a:xfrm>
          <a:prstGeom prst="roundRect">
            <a:avLst>
              <a:gd name="adj" fmla="val 0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、编写源程序</a:t>
            </a:r>
          </a:p>
        </p:txBody>
      </p:sp>
      <p:sp>
        <p:nvSpPr>
          <p:cNvPr id="25604" name="AutoShape 6"/>
          <p:cNvSpPr>
            <a:spLocks noChangeArrowheads="1"/>
          </p:cNvSpPr>
          <p:nvPr/>
        </p:nvSpPr>
        <p:spPr bwMode="auto">
          <a:xfrm>
            <a:off x="3438525" y="1654175"/>
            <a:ext cx="2160588" cy="369332"/>
          </a:xfrm>
          <a:prstGeom prst="roundRect">
            <a:avLst>
              <a:gd name="adj" fmla="val 0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、编译源程序</a:t>
            </a:r>
          </a:p>
        </p:txBody>
      </p:sp>
      <p:sp>
        <p:nvSpPr>
          <p:cNvPr id="25605" name="AutoShape 7"/>
          <p:cNvSpPr>
            <a:spLocks noChangeArrowheads="1"/>
          </p:cNvSpPr>
          <p:nvPr/>
        </p:nvSpPr>
        <p:spPr bwMode="auto">
          <a:xfrm>
            <a:off x="6215063" y="1654175"/>
            <a:ext cx="2160587" cy="369332"/>
          </a:xfrm>
          <a:prstGeom prst="roundRect">
            <a:avLst>
              <a:gd name="adj" fmla="val 0"/>
            </a:avLst>
          </a:prstGeom>
          <a:solidFill>
            <a:srgbClr val="0099D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、运行</a:t>
            </a:r>
          </a:p>
        </p:txBody>
      </p:sp>
      <p:sp>
        <p:nvSpPr>
          <p:cNvPr id="25609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开发Java程序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75656" y="2023507"/>
            <a:ext cx="0" cy="76414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301646" y="2128707"/>
            <a:ext cx="0" cy="76414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716016" y="2128708"/>
            <a:ext cx="0" cy="76414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4F0672-E609-4930-BA6F-1C0772FD26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3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内容占位符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758950"/>
            <a:ext cx="57419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使用记事本开发Java程序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339752" y="4443958"/>
            <a:ext cx="4394503" cy="371891"/>
            <a:chOff x="1403648" y="3795886"/>
            <a:chExt cx="5842480" cy="371891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2302585" y="3829223"/>
              <a:ext cx="4787076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1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：使用记事本开发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Java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程序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E7AE8B-4724-4628-B8B7-51FC11449B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 descr="效果图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03325"/>
            <a:ext cx="61436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Java虚拟机与跨平台原理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C3D40E9-BEEB-4E7D-8A33-AED9684A8D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3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Java程序结构</a:t>
            </a:r>
          </a:p>
        </p:txBody>
      </p:sp>
      <p:sp>
        <p:nvSpPr>
          <p:cNvPr id="28678" name="AutoShape 2"/>
          <p:cNvSpPr>
            <a:spLocks noChangeArrowheads="1"/>
          </p:cNvSpPr>
          <p:nvPr/>
        </p:nvSpPr>
        <p:spPr bwMode="auto">
          <a:xfrm>
            <a:off x="1836738" y="3363913"/>
            <a:ext cx="5929312" cy="1077218"/>
          </a:xfrm>
          <a:prstGeom prst="roundRect">
            <a:avLst>
              <a:gd name="adj" fmla="val 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、类名与文件名完全一样，首字母大写</a:t>
            </a:r>
            <a:endParaRPr lang="en-US" sz="16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main()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程序入口，四要素必不可少</a:t>
            </a:r>
            <a:endParaRPr lang="en-US" sz="16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sz="1600" dirty="0" err="1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System.out.println</a:t>
            </a:r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()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从控制台输出信息，</a:t>
            </a:r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大写</a:t>
            </a:r>
            <a:endParaRPr lang="en-US" sz="16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{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}</a:t>
            </a:r>
            <a:r>
              <a:rPr lang="zh-CN" altLang="en-US" sz="16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一一对应，缺一不可</a:t>
            </a:r>
            <a:endParaRPr lang="en-US" sz="16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9" name="AutoShape 4"/>
          <p:cNvSpPr>
            <a:spLocks noChangeArrowheads="1"/>
          </p:cNvSpPr>
          <p:nvPr/>
        </p:nvSpPr>
        <p:spPr bwMode="auto">
          <a:xfrm>
            <a:off x="1350871" y="1563638"/>
            <a:ext cx="5591175" cy="14916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/>
            <a:r>
              <a:rPr lang="en-US" dirty="0"/>
              <a:t>public class </a:t>
            </a:r>
            <a:r>
              <a:rPr lang="en-US" dirty="0" err="1"/>
              <a:t>HelloWorld</a:t>
            </a:r>
            <a:r>
              <a:rPr lang="en-US" dirty="0"/>
              <a:t>  {</a:t>
            </a:r>
          </a:p>
          <a:p>
            <a:pPr lvl="1"/>
            <a:r>
              <a:rPr lang="en-US" dirty="0"/>
              <a:t>       public static void main(String[ ] </a:t>
            </a:r>
            <a:r>
              <a:rPr lang="en-US" dirty="0" err="1"/>
              <a:t>args</a:t>
            </a:r>
            <a:r>
              <a:rPr lang="en-US" dirty="0"/>
              <a:t>)  {</a:t>
            </a:r>
          </a:p>
          <a:p>
            <a:pPr lvl="1"/>
            <a:r>
              <a:rPr lang="en-US" dirty="0"/>
              <a:t>             </a:t>
            </a:r>
            <a:r>
              <a:rPr lang="en-US" dirty="0" err="1"/>
              <a:t>System.out.println</a:t>
            </a:r>
            <a:r>
              <a:rPr lang="en-US" dirty="0"/>
              <a:t>("Hello  World!!!");</a:t>
            </a:r>
          </a:p>
          <a:p>
            <a:pPr lvl="1"/>
            <a:r>
              <a:rPr lang="en-US" dirty="0"/>
              <a:t>      }</a:t>
            </a:r>
          </a:p>
          <a:p>
            <a:pPr lvl="1"/>
            <a:r>
              <a:rPr lang="en-US" dirty="0"/>
              <a:t>}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14718" y="3345815"/>
            <a:ext cx="436880" cy="516890"/>
            <a:chOff x="989013" y="3074035"/>
            <a:chExt cx="436880" cy="516890"/>
          </a:xfrm>
        </p:grpSpPr>
        <p:sp>
          <p:nvSpPr>
            <p:cNvPr id="10" name="TextBox 65"/>
            <p:cNvSpPr txBox="1"/>
            <p:nvPr/>
          </p:nvSpPr>
          <p:spPr>
            <a:xfrm>
              <a:off x="989013" y="334581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注意</a:t>
              </a:r>
            </a:p>
          </p:txBody>
        </p:sp>
        <p:pic>
          <p:nvPicPr>
            <p:cNvPr id="11" name="图片 10" descr="C:\Users\Lenovo\Desktop\icon\注意(1).png注意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63308" y="3074035"/>
              <a:ext cx="288290" cy="24955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DB6C24-4FD7-4A3F-B1AB-E920710EE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63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4" name="Group 29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3124200"/>
            <a:ext cx="54070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8" name="AutoShape 4"/>
          <p:cNvSpPr>
            <a:spLocks noChangeArrowheads="1"/>
          </p:cNvSpPr>
          <p:nvPr/>
        </p:nvSpPr>
        <p:spPr bwMode="auto">
          <a:xfrm>
            <a:off x="1857375" y="1714500"/>
            <a:ext cx="4659313" cy="85883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>
                <a:solidFill>
                  <a:schemeClr val="accent5">
                    <a:lumMod val="10000"/>
                  </a:schemeClr>
                </a:solidFill>
              </a:rPr>
              <a:t>System.out.print();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>
                <a:solidFill>
                  <a:schemeClr val="accent5">
                    <a:lumMod val="10000"/>
                  </a:schemeClr>
                </a:solidFill>
              </a:rPr>
              <a:t>System.out.println();</a:t>
            </a:r>
          </a:p>
        </p:txBody>
      </p:sp>
      <p:sp>
        <p:nvSpPr>
          <p:cNvPr id="34829" name="AutoShape 4"/>
          <p:cNvSpPr>
            <a:spLocks noChangeArrowheads="1"/>
          </p:cNvSpPr>
          <p:nvPr/>
        </p:nvSpPr>
        <p:spPr bwMode="auto">
          <a:xfrm>
            <a:off x="1836738" y="2571750"/>
            <a:ext cx="4714875" cy="466130"/>
          </a:xfrm>
          <a:prstGeom prst="roundRect">
            <a:avLst>
              <a:gd name="adj" fmla="val 2713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>
                <a:solidFill>
                  <a:schemeClr val="accent5">
                    <a:lumMod val="10000"/>
                  </a:schemeClr>
                </a:solidFill>
              </a:rPr>
              <a:t>System.out.print();</a:t>
            </a:r>
            <a:r>
              <a:rPr lang="zh-CN" altLang="en-US" sz="1600" b="1">
                <a:solidFill>
                  <a:schemeClr val="accent5">
                    <a:lumMod val="10000"/>
                  </a:schemeClr>
                </a:solidFill>
              </a:rPr>
              <a:t>使用</a:t>
            </a:r>
            <a:r>
              <a:rPr lang="en-US" sz="1600" b="1">
                <a:solidFill>
                  <a:schemeClr val="accent5">
                    <a:lumMod val="10000"/>
                  </a:schemeClr>
                </a:solidFill>
              </a:rPr>
              <a:t>\n</a:t>
            </a:r>
            <a:r>
              <a:rPr lang="zh-CN" altLang="en-US" sz="1600" b="1">
                <a:solidFill>
                  <a:schemeClr val="accent5">
                    <a:lumMod val="10000"/>
                  </a:schemeClr>
                </a:solidFill>
              </a:rPr>
              <a:t>转义符</a:t>
            </a:r>
            <a:endParaRPr lang="en-US" sz="1600" b="1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34830" name="AutoShape 5"/>
          <p:cNvSpPr>
            <a:spLocks noChangeArrowheads="1"/>
          </p:cNvSpPr>
          <p:nvPr/>
        </p:nvSpPr>
        <p:spPr bwMode="auto">
          <a:xfrm>
            <a:off x="2143125" y="1071563"/>
            <a:ext cx="3941763" cy="332006"/>
          </a:xfrm>
          <a:prstGeom prst="wedgeRoundRectCallout">
            <a:avLst>
              <a:gd name="adj1" fmla="val -63898"/>
              <a:gd name="adj2" fmla="val -31458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如何换行输出信息？</a:t>
            </a:r>
            <a:endParaRPr lang="en-US" sz="1350" b="1">
              <a:solidFill>
                <a:schemeClr val="bg1"/>
              </a:solidFill>
              <a:ea typeface="黑体" panose="02010609060101010101" pitchFamily="49" charset="-122"/>
            </a:endParaRPr>
          </a:p>
        </p:txBody>
      </p:sp>
      <p:sp>
        <p:nvSpPr>
          <p:cNvPr id="30734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从控制台输出信息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29644" y="962928"/>
            <a:ext cx="436880" cy="549275"/>
            <a:chOff x="314008" y="938530"/>
            <a:chExt cx="436880" cy="549275"/>
          </a:xfrm>
        </p:grpSpPr>
        <p:sp>
          <p:nvSpPr>
            <p:cNvPr id="22" name="TextBox 65"/>
            <p:cNvSpPr txBox="1"/>
            <p:nvPr/>
          </p:nvSpPr>
          <p:spPr>
            <a:xfrm>
              <a:off x="314008" y="124269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问题</a:t>
              </a:r>
            </a:p>
          </p:txBody>
        </p:sp>
        <p:pic>
          <p:nvPicPr>
            <p:cNvPr id="23" name="图片 22" descr="疑问 gra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285" y="938530"/>
              <a:ext cx="314325" cy="314325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571266" y="2039620"/>
            <a:ext cx="436880" cy="532130"/>
            <a:chOff x="2317433" y="1741805"/>
            <a:chExt cx="436880" cy="532130"/>
          </a:xfrm>
        </p:grpSpPr>
        <p:sp>
          <p:nvSpPr>
            <p:cNvPr id="25" name="TextBox 65"/>
            <p:cNvSpPr txBox="1"/>
            <p:nvPr/>
          </p:nvSpPr>
          <p:spPr>
            <a:xfrm>
              <a:off x="2317433" y="202882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26" name="图片 25" descr="C:\Users\Lenovo\Desktop\icon\放大镜.png放大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396173" y="1741805"/>
              <a:ext cx="279400" cy="280035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2374748" y="4515966"/>
            <a:ext cx="4394503" cy="371891"/>
            <a:chOff x="1403648" y="3795886"/>
            <a:chExt cx="5842480" cy="371891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0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30"/>
            <p:cNvSpPr txBox="1"/>
            <p:nvPr/>
          </p:nvSpPr>
          <p:spPr bwMode="auto">
            <a:xfrm>
              <a:off x="2717102" y="3829223"/>
              <a:ext cx="3958043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2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：从控制台输出信息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7FA3777-BC05-4494-8E36-6811681D8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8" grpId="0" bldLvl="0" animBg="1"/>
      <p:bldP spid="34829" grpId="0" bldLvl="0" animBg="1"/>
      <p:bldP spid="3483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7" name="AutoShape 4"/>
          <p:cNvSpPr>
            <a:spLocks noChangeArrowheads="1"/>
          </p:cNvSpPr>
          <p:nvPr/>
        </p:nvSpPr>
        <p:spPr bwMode="auto">
          <a:xfrm>
            <a:off x="251520" y="987425"/>
            <a:ext cx="5255245" cy="353943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    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/*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        * HelloWorld.java           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        * 201</a:t>
            </a:r>
            <a:r>
              <a:rPr lang="en-US" altLang="zh-CN" sz="1600" b="1" dirty="0">
                <a:solidFill>
                  <a:schemeClr val="accent5">
                    <a:lumMod val="10000"/>
                  </a:schemeClr>
                </a:solidFill>
              </a:rPr>
              <a:t>7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-1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0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-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9</a:t>
            </a:r>
            <a:endParaRPr lang="en-US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        * 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第一个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Java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程序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         *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/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       public class </a:t>
            </a: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HelloWorld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{</a:t>
            </a:r>
          </a:p>
          <a:p>
            <a:pPr lvl="1"/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	public static void main(String[ ] </a:t>
            </a: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args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){</a:t>
            </a:r>
          </a:p>
          <a:p>
            <a:pPr lvl="1"/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		//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输出消息到控制台</a:t>
            </a:r>
          </a:p>
          <a:p>
            <a:pPr lvl="1"/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		</a:t>
            </a: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("Hello  World!!! ");</a:t>
            </a:r>
            <a:r>
              <a:rPr lang="zh-CN" altLang="en-US" sz="1600" b="1" dirty="0">
                <a:solidFill>
                  <a:schemeClr val="accent5">
                    <a:lumMod val="10000"/>
                  </a:schemeClr>
                </a:solidFill>
              </a:rPr>
              <a:t>  </a:t>
            </a:r>
            <a:endParaRPr lang="en-US" sz="1600" b="1" dirty="0">
              <a:solidFill>
                <a:schemeClr val="accent5">
                  <a:lumMod val="10000"/>
                </a:schemeClr>
              </a:solidFill>
            </a:endParaRPr>
          </a:p>
          <a:p>
            <a:pPr lvl="1"/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	}</a:t>
            </a:r>
          </a:p>
          <a:p>
            <a:pPr lvl="1"/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/>
        </p:nvSpPr>
        <p:spPr bwMode="auto">
          <a:xfrm>
            <a:off x="466725" y="12382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Java程序的注释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724128" y="1347614"/>
            <a:ext cx="3312368" cy="1131079"/>
          </a:xfrm>
          <a:prstGeom prst="roundRect">
            <a:avLst>
              <a:gd name="adj" fmla="val 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单行注释以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“//”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开始</a:t>
            </a:r>
          </a:p>
          <a:p>
            <a:pPr marL="224155" indent="-224155" algn="ctr" fontAlgn="base"/>
            <a:endParaRPr lang="en-US" altLang="zh-CN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多行注释以“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开头，以“*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结尾</a:t>
            </a:r>
          </a:p>
          <a:p>
            <a:pPr marL="224155" indent="-224155" algn="ctr" fontAlgn="base"/>
            <a:endParaRPr lang="en-US" altLang="zh-CN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algn="ctr" fontAlgn="base"/>
            <a:r>
              <a:rPr lang="en-US" altLang="zh-CN" sz="1350" b="1" dirty="0" err="1">
                <a:solidFill>
                  <a:schemeClr val="bg1"/>
                </a:solidFill>
                <a:ea typeface="黑体" panose="02010609060101010101" pitchFamily="49" charset="-122"/>
              </a:rPr>
              <a:t>JavaDoc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注释以“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/**”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开头，以“*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结尾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374748" y="4618052"/>
            <a:ext cx="4394503" cy="371891"/>
            <a:chOff x="1403648" y="3795886"/>
            <a:chExt cx="5842480" cy="371891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975126" y="3795886"/>
              <a:ext cx="5271002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1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 bwMode="auto">
            <a:xfrm>
              <a:off x="2854563" y="3829223"/>
              <a:ext cx="3683120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3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：为程序添加注释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96CCD0-5DB4-4453-B818-10F3C55FC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6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Java编码规范</a:t>
            </a:r>
          </a:p>
        </p:txBody>
      </p:sp>
      <p:sp>
        <p:nvSpPr>
          <p:cNvPr id="33794" name="AutoShape 4"/>
          <p:cNvSpPr>
            <a:spLocks noChangeArrowheads="1"/>
          </p:cNvSpPr>
          <p:nvPr/>
        </p:nvSpPr>
        <p:spPr bwMode="auto">
          <a:xfrm>
            <a:off x="539750" y="1492250"/>
            <a:ext cx="6099175" cy="1957745"/>
          </a:xfrm>
          <a:prstGeom prst="roundRect">
            <a:avLst>
              <a:gd name="adj" fmla="val 435"/>
            </a:avLst>
          </a:prstGeom>
          <a:solidFill>
            <a:srgbClr val="EDF5FD"/>
          </a:solidFill>
          <a:ln w="381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public class </a:t>
            </a: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helloWorld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 {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public static void main(String[ ] </a:t>
            </a: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args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) {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 err="1">
                <a:solidFill>
                  <a:schemeClr val="accent5">
                    <a:lumMod val="10000"/>
                  </a:schemeClr>
                </a:solidFill>
              </a:rPr>
              <a:t>System.out.println</a:t>
            </a: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(Hello  World!!!);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</a:p>
          <a:p>
            <a:pPr indent="-342900" defTabSz="381000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en-US" sz="1600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</a:p>
        </p:txBody>
      </p:sp>
      <p:sp>
        <p:nvSpPr>
          <p:cNvPr id="33796" name="Rectangle 8"/>
          <p:cNvSpPr>
            <a:spLocks noChangeArrowheads="1"/>
          </p:cNvSpPr>
          <p:nvPr/>
        </p:nvSpPr>
        <p:spPr bwMode="auto">
          <a:xfrm>
            <a:off x="468313" y="915988"/>
            <a:ext cx="7920037" cy="48577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指出以下编码中的不规范之处</a:t>
            </a: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576553" y="3723878"/>
            <a:ext cx="6025567" cy="800219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单行注释以 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“//” 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开始</a:t>
            </a:r>
            <a:endParaRPr lang="en-US" altLang="zh-CN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多行注释以“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开头，以“*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结尾</a:t>
            </a:r>
            <a:endParaRPr lang="en-US" altLang="zh-CN" sz="1350" b="1" dirty="0">
              <a:solidFill>
                <a:schemeClr val="bg1"/>
              </a:solidFill>
              <a:ea typeface="黑体" panose="02010609060101010101" pitchFamily="49" charset="-122"/>
            </a:endParaRPr>
          </a:p>
          <a:p>
            <a:pPr marL="224155" indent="-224155" fontAlgn="base"/>
            <a:r>
              <a:rPr lang="en-US" altLang="zh-CN" sz="1350" b="1" dirty="0" err="1">
                <a:solidFill>
                  <a:schemeClr val="bg1"/>
                </a:solidFill>
                <a:ea typeface="黑体" panose="02010609060101010101" pitchFamily="49" charset="-122"/>
              </a:rPr>
              <a:t>JavaDoc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注释以“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/**”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开头，以“*</a:t>
            </a:r>
            <a:r>
              <a:rPr lang="en-US" altLang="zh-CN" sz="1350" b="1" dirty="0">
                <a:solidFill>
                  <a:schemeClr val="bg1"/>
                </a:solidFill>
                <a:ea typeface="黑体" panose="02010609060101010101" pitchFamily="49" charset="-122"/>
              </a:rPr>
              <a:t>/”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结尾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600AC2-7C75-4227-A4CE-DAEC1DC779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5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8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/>
              <a:t>编码规范的必要性</a:t>
            </a:r>
            <a:endParaRPr lang="en-US"/>
          </a:p>
          <a:p>
            <a:pPr lvl="1"/>
            <a:r>
              <a:rPr lang="zh-CN" altLang="en-US"/>
              <a:t>基本规则</a:t>
            </a:r>
          </a:p>
          <a:p>
            <a:pPr lvl="1"/>
            <a:r>
              <a:rPr lang="zh-CN" altLang="en-US"/>
              <a:t>专业化</a:t>
            </a:r>
            <a:endParaRPr lang="en-US"/>
          </a:p>
          <a:p>
            <a:endParaRPr lang="en-US">
              <a:sym typeface="Arial" pitchFamily="34" charset="0"/>
            </a:endParaRPr>
          </a:p>
        </p:txBody>
      </p:sp>
      <p:pic>
        <p:nvPicPr>
          <p:cNvPr id="35842" name="内容占位符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3097213"/>
            <a:ext cx="4262438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内容占位符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559050"/>
            <a:ext cx="42608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椭圆 20"/>
          <p:cNvSpPr>
            <a:spLocks noChangeArrowheads="1"/>
          </p:cNvSpPr>
          <p:nvPr/>
        </p:nvSpPr>
        <p:spPr bwMode="auto">
          <a:xfrm>
            <a:off x="1714500" y="2662238"/>
            <a:ext cx="357188" cy="26828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26999"/>
              </a:srgbClr>
            </a:outerShdw>
          </a:effectLst>
        </p:spPr>
        <p:txBody>
          <a:bodyPr anchor="ctr"/>
          <a:lstStyle/>
          <a:p>
            <a:r>
              <a:rPr lang="en-US" sz="2000" b="1">
                <a:solidFill>
                  <a:schemeClr val="bg1"/>
                </a:solidFill>
              </a:rPr>
              <a:t>1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5845" name="椭圆 22"/>
          <p:cNvSpPr>
            <a:spLocks noChangeArrowheads="1"/>
          </p:cNvSpPr>
          <p:nvPr/>
        </p:nvSpPr>
        <p:spPr bwMode="auto">
          <a:xfrm>
            <a:off x="1714500" y="3197225"/>
            <a:ext cx="357188" cy="268288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26999"/>
              </a:srgbClr>
            </a:outerShdw>
          </a:effectLst>
        </p:spPr>
        <p:txBody>
          <a:bodyPr anchor="ctr"/>
          <a:lstStyle/>
          <a:p>
            <a:r>
              <a:rPr lang="en-US" sz="2000" b="1">
                <a:solidFill>
                  <a:schemeClr val="bg1"/>
                </a:solidFill>
              </a:rPr>
              <a:t>2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35846" name="内容占位符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632200"/>
            <a:ext cx="426085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椭圆 25"/>
          <p:cNvSpPr>
            <a:spLocks noChangeArrowheads="1"/>
          </p:cNvSpPr>
          <p:nvPr/>
        </p:nvSpPr>
        <p:spPr bwMode="auto">
          <a:xfrm>
            <a:off x="1714500" y="3733800"/>
            <a:ext cx="357188" cy="2667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bg1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26999"/>
              </a:srgbClr>
            </a:outerShdw>
          </a:effectLst>
        </p:spPr>
        <p:txBody>
          <a:bodyPr anchor="ctr"/>
          <a:lstStyle/>
          <a:p>
            <a:r>
              <a:rPr lang="en-US" sz="2000" b="1">
                <a:solidFill>
                  <a:schemeClr val="bg1"/>
                </a:solidFill>
              </a:rPr>
              <a:t>3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5848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Java编码规范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E86CAC-F485-4E50-BC74-A94E5E252F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5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/>
        </p:nvSpPr>
        <p:spPr bwMode="auto">
          <a:xfrm>
            <a:off x="466725" y="12382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IDE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/>
              <a:t>集成开发环境（</a:t>
            </a:r>
            <a:r>
              <a:rPr lang="en-US"/>
              <a:t>IDE</a:t>
            </a:r>
            <a:r>
              <a:rPr lang="zh-CN" altLang="en-US"/>
              <a:t>）</a:t>
            </a:r>
            <a:endParaRPr lang="en-US"/>
          </a:p>
          <a:p>
            <a:pPr lvl="1"/>
            <a:r>
              <a:rPr lang="zh-CN" altLang="en-US"/>
              <a:t>将程序开发环境和程序调试环境集合在一起，方便程序员开发软件</a:t>
            </a:r>
          </a:p>
          <a:p>
            <a:pPr lvl="1"/>
            <a:r>
              <a:rPr lang="en-US"/>
              <a:t>MyEclipse</a:t>
            </a:r>
            <a:r>
              <a:rPr lang="zh-CN" altLang="en-US"/>
              <a:t>、Eclipse</a:t>
            </a:r>
            <a:endParaRPr lang="en-US"/>
          </a:p>
          <a:p>
            <a:r>
              <a:rPr lang="zh-CN" altLang="en-US"/>
              <a:t>安装MyEclipse</a:t>
            </a:r>
          </a:p>
          <a:p>
            <a:pPr lvl="1"/>
            <a:r>
              <a:rPr lang="zh-CN" altLang="en-US"/>
              <a:t>下载、安装</a:t>
            </a:r>
            <a:endParaRPr lang="en-US"/>
          </a:p>
          <a:p>
            <a:pPr lvl="1"/>
            <a:r>
              <a:rPr lang="en-US"/>
              <a:t>MyEclipse</a:t>
            </a:r>
            <a:r>
              <a:rPr lang="zh-CN" altLang="en-US"/>
              <a:t>快捷键</a:t>
            </a:r>
          </a:p>
        </p:txBody>
      </p:sp>
      <p:sp>
        <p:nvSpPr>
          <p:cNvPr id="40965" name="AutoShape 5"/>
          <p:cNvSpPr>
            <a:spLocks noChangeArrowheads="1"/>
          </p:cNvSpPr>
          <p:nvPr/>
        </p:nvSpPr>
        <p:spPr bwMode="auto">
          <a:xfrm>
            <a:off x="4932363" y="2787650"/>
            <a:ext cx="2214562" cy="332006"/>
          </a:xfrm>
          <a:prstGeom prst="wedgeRoundRectCallout">
            <a:avLst>
              <a:gd name="adj1" fmla="val -101201"/>
              <a:gd name="adj2" fmla="val -27075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提供下载资料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4256A3-2187-4A6B-9D2E-8D0A250D91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1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5E4883D-869B-491C-8BBE-FB8A280FB7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r>
              <a:rPr lang="en-US" altLang="zh-CN"/>
              <a:t>/27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右箭头 25"/>
          <p:cNvSpPr>
            <a:spLocks noChangeArrowheads="1"/>
          </p:cNvSpPr>
          <p:nvPr/>
        </p:nvSpPr>
        <p:spPr bwMode="auto">
          <a:xfrm>
            <a:off x="2641600" y="2460625"/>
            <a:ext cx="357188" cy="214313"/>
          </a:xfrm>
          <a:prstGeom prst="rightArrow">
            <a:avLst>
              <a:gd name="adj1" fmla="val 50000"/>
              <a:gd name="adj2" fmla="val 66651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11" name="右箭头 26"/>
          <p:cNvSpPr>
            <a:spLocks noChangeArrowheads="1"/>
          </p:cNvSpPr>
          <p:nvPr/>
        </p:nvSpPr>
        <p:spPr bwMode="auto">
          <a:xfrm>
            <a:off x="4427538" y="2460625"/>
            <a:ext cx="357187" cy="214313"/>
          </a:xfrm>
          <a:prstGeom prst="rightArrow">
            <a:avLst>
              <a:gd name="adj1" fmla="val 50000"/>
              <a:gd name="adj2" fmla="val 66651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b"/>
          <a:lstStyle/>
          <a:p>
            <a:endParaRPr lang="zh-CN" altLang="en-US"/>
          </a:p>
        </p:txBody>
      </p:sp>
      <p:sp>
        <p:nvSpPr>
          <p:cNvPr id="43012" name="右箭头 27"/>
          <p:cNvSpPr>
            <a:spLocks noChangeArrowheads="1"/>
          </p:cNvSpPr>
          <p:nvPr/>
        </p:nvSpPr>
        <p:spPr bwMode="auto">
          <a:xfrm>
            <a:off x="6213475" y="2460625"/>
            <a:ext cx="357188" cy="214313"/>
          </a:xfrm>
          <a:prstGeom prst="rightArrow">
            <a:avLst>
              <a:gd name="adj1" fmla="val 50000"/>
              <a:gd name="adj2" fmla="val 66651"/>
            </a:avLst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dist="25400" dir="5400000" algn="ctr" rotWithShape="0">
              <a:srgbClr val="000000">
                <a:alpha val="25000"/>
              </a:srgbClr>
            </a:outerShdw>
          </a:effectLst>
        </p:spPr>
        <p:txBody>
          <a:bodyPr anchor="b"/>
          <a:lstStyle/>
          <a:p>
            <a:endParaRPr lang="zh-CN" altLang="en-US"/>
          </a:p>
        </p:txBody>
      </p:sp>
      <p:pic>
        <p:nvPicPr>
          <p:cNvPr id="43013" name="组合 3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2028825"/>
            <a:ext cx="1706562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组合 2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028825"/>
            <a:ext cx="17065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组合 2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2028825"/>
            <a:ext cx="1706562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组合 3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2028825"/>
            <a:ext cx="17065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4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使用MyEclipse开发Java程序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284553" y="4288091"/>
            <a:ext cx="5714808" cy="371891"/>
            <a:chOff x="1403648" y="3795886"/>
            <a:chExt cx="5714808" cy="371891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 bwMode="auto">
            <a:xfrm>
              <a:off x="2737091" y="3829223"/>
              <a:ext cx="3918060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4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：使用</a:t>
              </a:r>
              <a:r>
                <a:rPr lang="en-US" altLang="zh-CN" sz="1600" b="1" dirty="0" err="1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MyEclipse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开发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Java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程序</a:t>
              </a:r>
              <a:endParaRPr lang="zh-CN" altLang="en-US" sz="16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7299E0-F7B1-4731-80A3-8799EA0A7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7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bldLvl="0" animBg="1"/>
      <p:bldP spid="43011" grpId="0" bldLvl="0" animBg="1"/>
      <p:bldP spid="4301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图片 12" descr="包资源管理器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73338"/>
            <a:ext cx="441483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/>
              <a:t>包资源管理器</a:t>
            </a:r>
          </a:p>
          <a:p>
            <a:pPr lvl="1"/>
            <a:r>
              <a:rPr lang="zh-CN" altLang="en-US"/>
              <a:t>用包组织</a:t>
            </a:r>
            <a:r>
              <a:rPr lang="en-US"/>
              <a:t>Java</a:t>
            </a:r>
            <a:r>
              <a:rPr lang="zh-CN" altLang="en-US"/>
              <a:t>源文件，类似于文件夹</a:t>
            </a:r>
          </a:p>
          <a:p>
            <a:pPr lvl="1"/>
            <a:r>
              <a:rPr lang="zh-CN" altLang="en-US"/>
              <a:t>选择菜单“</a:t>
            </a:r>
            <a:r>
              <a:rPr lang="en-US"/>
              <a:t>Window</a:t>
            </a:r>
            <a:r>
              <a:rPr lang="zh-CN" altLang="en-US"/>
              <a:t>→</a:t>
            </a:r>
            <a:r>
              <a:rPr lang="en-US"/>
              <a:t>Show View</a:t>
            </a:r>
            <a:r>
              <a:rPr lang="zh-CN" altLang="en-US"/>
              <a:t>→</a:t>
            </a:r>
            <a:r>
              <a:rPr lang="en-US"/>
              <a:t>Package Explorer</a:t>
            </a:r>
            <a:r>
              <a:rPr lang="zh-CN" altLang="en-US"/>
              <a:t>”打开</a:t>
            </a:r>
          </a:p>
          <a:p>
            <a:pPr lvl="1"/>
            <a:endParaRPr lang="zh-CN" altLang="en-US"/>
          </a:p>
          <a:p>
            <a:endParaRPr lang="en-GB" altLang="en-US"/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>
            <a:off x="5286375" y="3001963"/>
            <a:ext cx="2214563" cy="332006"/>
          </a:xfrm>
          <a:prstGeom prst="wedgeRoundRectCallout">
            <a:avLst>
              <a:gd name="adj1" fmla="val -106706"/>
              <a:gd name="adj2" fmla="val -14834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en-GB" altLang="en-US" sz="1350" b="1" dirty="0" err="1">
                <a:solidFill>
                  <a:schemeClr val="bg1"/>
                </a:solidFill>
                <a:ea typeface="黑体" panose="02010609060101010101" pitchFamily="49" charset="-122"/>
              </a:rPr>
              <a:t>src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目录：存放包和源文件</a:t>
            </a:r>
          </a:p>
        </p:txBody>
      </p:sp>
      <p:sp>
        <p:nvSpPr>
          <p:cNvPr id="45062" name="AutoShape 5"/>
          <p:cNvSpPr>
            <a:spLocks noChangeArrowheads="1"/>
          </p:cNvSpPr>
          <p:nvPr/>
        </p:nvSpPr>
        <p:spPr bwMode="auto">
          <a:xfrm>
            <a:off x="2786063" y="4348163"/>
            <a:ext cx="3857625" cy="561856"/>
          </a:xfrm>
          <a:prstGeom prst="wedgeRoundRectCallout">
            <a:avLst>
              <a:gd name="adj1" fmla="val -40412"/>
              <a:gd name="adj2" fmla="val -132991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en-GB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JRE</a:t>
            </a:r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系统库目录：存放程序</a:t>
            </a:r>
          </a:p>
          <a:p>
            <a:pPr marL="224155" indent="-224155" algn="ctr" fontAlgn="base"/>
            <a:r>
              <a:rPr lang="zh-CN" altLang="en-US" sz="1350" b="1" dirty="0">
                <a:solidFill>
                  <a:schemeClr val="bg1"/>
                </a:solidFill>
                <a:ea typeface="黑体" panose="02010609060101010101" pitchFamily="49" charset="-122"/>
              </a:rPr>
              <a:t>运行必须的系统库文件</a:t>
            </a:r>
          </a:p>
        </p:txBody>
      </p:sp>
      <p:sp>
        <p:nvSpPr>
          <p:cNvPr id="40965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Java项目组织结构2-1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81461A-781D-44F0-9E61-75769787E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3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1" grpId="0" bldLvl="0" animBg="1"/>
      <p:bldP spid="45062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图片 12" descr="导航器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865438"/>
            <a:ext cx="2928938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dirty="0"/>
              <a:t>导航器</a:t>
            </a:r>
          </a:p>
          <a:p>
            <a:pPr lvl="1"/>
            <a:r>
              <a:rPr lang="zh-CN" altLang="en-US" dirty="0"/>
              <a:t>类似于</a:t>
            </a:r>
            <a:r>
              <a:rPr lang="en-US" dirty="0"/>
              <a:t>Windows</a:t>
            </a:r>
            <a:r>
              <a:rPr lang="zh-CN" altLang="en-US" dirty="0"/>
              <a:t>中的资源管理器</a:t>
            </a:r>
          </a:p>
          <a:p>
            <a:pPr lvl="1"/>
            <a:r>
              <a:rPr lang="zh-CN" altLang="en-US" dirty="0"/>
              <a:t>选择菜单“</a:t>
            </a:r>
            <a:r>
              <a:rPr lang="en-US" dirty="0"/>
              <a:t>Window </a:t>
            </a:r>
            <a:r>
              <a:rPr lang="zh-CN" altLang="en-US" dirty="0"/>
              <a:t>→ </a:t>
            </a:r>
            <a:r>
              <a:rPr lang="en-US" dirty="0"/>
              <a:t>Show View </a:t>
            </a:r>
            <a:r>
              <a:rPr lang="zh-CN" altLang="en-US" dirty="0"/>
              <a:t>→ </a:t>
            </a:r>
            <a:r>
              <a:rPr lang="en-US" dirty="0"/>
              <a:t>Navigator</a:t>
            </a:r>
            <a:r>
              <a:rPr lang="zh-CN" altLang="en-US" dirty="0"/>
              <a:t>”</a:t>
            </a:r>
          </a:p>
        </p:txBody>
      </p:sp>
      <p:sp>
        <p:nvSpPr>
          <p:cNvPr id="47108" name="AutoShape 5"/>
          <p:cNvSpPr>
            <a:spLocks noChangeArrowheads="1"/>
          </p:cNvSpPr>
          <p:nvPr/>
        </p:nvSpPr>
        <p:spPr bwMode="auto">
          <a:xfrm>
            <a:off x="4500563" y="3148013"/>
            <a:ext cx="2643187" cy="561856"/>
          </a:xfrm>
          <a:prstGeom prst="wedgeRoundRectCallout">
            <a:avLst>
              <a:gd name="adj1" fmla="val -139542"/>
              <a:gd name="adj2" fmla="val -11144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en-GB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 bin</a:t>
            </a:r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目录：存放可执</a:t>
            </a:r>
          </a:p>
          <a:p>
            <a:pPr marL="224155" indent="-224155" algn="ctr" fontAlgn="base"/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行的字节码文件</a:t>
            </a:r>
          </a:p>
        </p:txBody>
      </p:sp>
      <p:sp>
        <p:nvSpPr>
          <p:cNvPr id="47109" name="AutoShape 5"/>
          <p:cNvSpPr>
            <a:spLocks noChangeArrowheads="1"/>
          </p:cNvSpPr>
          <p:nvPr/>
        </p:nvSpPr>
        <p:spPr bwMode="auto">
          <a:xfrm>
            <a:off x="4500563" y="3897313"/>
            <a:ext cx="2571750" cy="332006"/>
          </a:xfrm>
          <a:prstGeom prst="wedgeRoundRectCallout">
            <a:avLst>
              <a:gd name="adj1" fmla="val -137278"/>
              <a:gd name="adj2" fmla="val -20954"/>
              <a:gd name="adj3" fmla="val 16667"/>
            </a:avLst>
          </a:prstGeom>
          <a:solidFill>
            <a:srgbClr val="0099D8"/>
          </a:solidFill>
          <a:ln w="15875" algn="ctr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Ctr="1">
            <a:spAutoFit/>
          </a:bodyPr>
          <a:lstStyle/>
          <a:p>
            <a:pPr marL="224155" indent="-224155" algn="ctr" fontAlgn="base"/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src</a:t>
            </a:r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目录：存放</a:t>
            </a:r>
            <a:r>
              <a:rPr 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Java</a:t>
            </a:r>
            <a:r>
              <a:rPr lang="zh-CN" altLang="en-US" sz="1350" b="1">
                <a:solidFill>
                  <a:schemeClr val="bg1"/>
                </a:solidFill>
                <a:ea typeface="黑体" panose="02010609060101010101" pitchFamily="49" charset="-122"/>
              </a:rPr>
              <a:t>源文件</a:t>
            </a:r>
          </a:p>
        </p:txBody>
      </p:sp>
      <p:sp>
        <p:nvSpPr>
          <p:cNvPr id="43013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Java项目组织结构2-2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C574932-B850-43B0-B200-4ED67E2091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ldLvl="0" animBg="1"/>
      <p:bldP spid="4710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dirty="0"/>
              <a:t>使用</a:t>
            </a:r>
            <a:r>
              <a:rPr lang="en-US" dirty="0"/>
              <a:t>API</a:t>
            </a:r>
            <a:r>
              <a:rPr lang="zh-CN" altLang="en-US" dirty="0"/>
              <a:t>帮助文档是一种良好的习惯</a:t>
            </a:r>
          </a:p>
        </p:txBody>
      </p:sp>
      <p:pic>
        <p:nvPicPr>
          <p:cNvPr id="45061" name="图片 12" descr="jav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47800"/>
            <a:ext cx="5857875" cy="2762250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5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 API帮助文档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352263" y="4432107"/>
            <a:ext cx="5714808" cy="371891"/>
            <a:chOff x="1403648" y="3795886"/>
            <a:chExt cx="5714808" cy="371891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2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 bwMode="auto">
            <a:xfrm>
              <a:off x="3245995" y="3829223"/>
              <a:ext cx="2462534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 演示：使用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JDK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帮助文档</a:t>
              </a:r>
              <a:endParaRPr lang="zh-CN" altLang="en-US" sz="1600" b="1" spc="300" dirty="0">
                <a:solidFill>
                  <a:srgbClr val="FBFFF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68D1D-59CE-4759-9DA5-38586692B6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dirty="0"/>
              <a:t>编译</a:t>
            </a:r>
          </a:p>
          <a:p>
            <a:pPr lvl="1"/>
            <a:r>
              <a:rPr lang="zh-CN" altLang="en-US" dirty="0"/>
              <a:t>将源文件（</a:t>
            </a:r>
            <a:r>
              <a:rPr lang="en-US" dirty="0"/>
              <a:t>.java</a:t>
            </a:r>
            <a:r>
              <a:rPr lang="zh-CN" altLang="en-US" dirty="0"/>
              <a:t>）转换成字节码文件（</a:t>
            </a:r>
            <a:r>
              <a:rPr lang="en-US" dirty="0"/>
              <a:t>.class</a:t>
            </a:r>
            <a:r>
              <a:rPr lang="zh-CN" altLang="en-US" dirty="0"/>
              <a:t>）的过程称为编译</a:t>
            </a:r>
            <a:endParaRPr lang="en-US" dirty="0"/>
          </a:p>
          <a:p>
            <a:r>
              <a:rPr lang="zh-CN" altLang="en-US" dirty="0"/>
              <a:t>反编译</a:t>
            </a:r>
            <a:endParaRPr lang="en-US" dirty="0"/>
          </a:p>
          <a:p>
            <a:pPr lvl="1"/>
            <a:r>
              <a:rPr lang="zh-CN" altLang="en-US" dirty="0"/>
              <a:t>将字节码文件（</a:t>
            </a:r>
            <a:r>
              <a:rPr lang="en-US" dirty="0"/>
              <a:t>.class</a:t>
            </a:r>
            <a:r>
              <a:rPr lang="zh-CN" altLang="en-US" dirty="0"/>
              <a:t>）转换回源文件（</a:t>
            </a:r>
            <a:r>
              <a:rPr lang="en-US" dirty="0"/>
              <a:t>.java</a:t>
            </a:r>
            <a:r>
              <a:rPr lang="zh-CN" altLang="en-US" dirty="0"/>
              <a:t>）的过程称为反编译</a:t>
            </a:r>
            <a:endParaRPr lang="en-US" dirty="0"/>
          </a:p>
          <a:p>
            <a:pPr lvl="1"/>
            <a:r>
              <a:rPr lang="en-US" dirty="0" err="1"/>
              <a:t>Jad</a:t>
            </a:r>
            <a:r>
              <a:rPr lang="zh-CN" altLang="en-US" dirty="0"/>
              <a:t>、</a:t>
            </a:r>
            <a:r>
              <a:rPr lang="en-US" dirty="0" err="1"/>
              <a:t>FrontEnd</a:t>
            </a:r>
            <a:endParaRPr lang="en-US" dirty="0"/>
          </a:p>
        </p:txBody>
      </p:sp>
      <p:sp>
        <p:nvSpPr>
          <p:cNvPr id="47109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使用Java反编译工具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725709" y="4288091"/>
            <a:ext cx="5714808" cy="371891"/>
            <a:chOff x="1403648" y="3795886"/>
            <a:chExt cx="5714808" cy="371891"/>
          </a:xfrm>
        </p:grpSpPr>
        <p:sp>
          <p:nvSpPr>
            <p:cNvPr id="8" name="圆角矩形 7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0" name="Picture 8" descr="说话气泡ne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2973705" y="3829223"/>
              <a:ext cx="2770310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演示示例</a:t>
              </a:r>
              <a:r>
                <a:rPr lang="en-US" altLang="zh-CN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5</a:t>
              </a:r>
              <a:r>
                <a:rPr lang="zh-CN" altLang="en-US" sz="1600" b="1" dirty="0">
                  <a:solidFill>
                    <a:srgbClr val="FFFFFF"/>
                  </a:solidFill>
                  <a:latin typeface="黑体" pitchFamily="2" charset="-122"/>
                  <a:ea typeface="黑体" pitchFamily="2" charset="-122"/>
                </a:rPr>
                <a:t>：使用反编译工具</a:t>
              </a:r>
              <a:endParaRPr lang="en-US" altLang="zh-CN" sz="1600" b="1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7B4E7A-FECF-4300-8BBF-0CB9AA8283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08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内容占位符 11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  <a:p>
            <a:r>
              <a:rPr lang="zh-CN" altLang="en-US" dirty="0"/>
              <a:t>简述使用记事本开发</a:t>
            </a:r>
            <a:r>
              <a:rPr lang="en-US" dirty="0"/>
              <a:t>Java</a:t>
            </a:r>
            <a:r>
              <a:rPr lang="zh-CN" altLang="en-US" dirty="0"/>
              <a:t>程序的步骤</a:t>
            </a:r>
          </a:p>
          <a:p>
            <a:r>
              <a:rPr lang="zh-CN" altLang="en-US" dirty="0"/>
              <a:t>简述</a:t>
            </a:r>
            <a:r>
              <a:rPr lang="en-US" dirty="0"/>
              <a:t>Java</a:t>
            </a:r>
            <a:r>
              <a:rPr lang="zh-CN" altLang="en-US" dirty="0"/>
              <a:t>程序运行过程</a:t>
            </a:r>
          </a:p>
          <a:p>
            <a:r>
              <a:rPr lang="zh-CN" altLang="en-US" dirty="0"/>
              <a:t>简述</a:t>
            </a:r>
            <a:r>
              <a:rPr lang="en-US" dirty="0"/>
              <a:t>Java</a:t>
            </a:r>
            <a:r>
              <a:rPr lang="zh-CN" altLang="en-US" dirty="0"/>
              <a:t>编译原理</a:t>
            </a:r>
          </a:p>
          <a:p>
            <a:r>
              <a:rPr lang="zh-CN" altLang="en-US" dirty="0"/>
              <a:t>如何在控制台输出一条信息？ </a:t>
            </a:r>
          </a:p>
          <a:p>
            <a:r>
              <a:rPr lang="zh-CN" altLang="en-US" dirty="0"/>
              <a:t>简述使用</a:t>
            </a:r>
            <a:r>
              <a:rPr lang="en-US" dirty="0" err="1"/>
              <a:t>MyEclipse</a:t>
            </a:r>
            <a:r>
              <a:rPr lang="zh-CN" altLang="en-US" dirty="0"/>
              <a:t>开发</a:t>
            </a:r>
            <a:r>
              <a:rPr lang="en-US" dirty="0"/>
              <a:t>Java</a:t>
            </a:r>
            <a:r>
              <a:rPr lang="zh-CN" altLang="en-US" dirty="0"/>
              <a:t>程序的步骤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总结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AD56DD-7FD3-48FF-858C-00E985E84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7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EF74E3-256A-4F32-99D8-D713B764B5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/>
              <a:t>/27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内容占位符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lvl="1" indent="-457200"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</a:rPr>
              <a:t>了解</a:t>
            </a:r>
            <a:r>
              <a:rPr lang="en-US" sz="2400" b="1" dirty="0">
                <a:solidFill>
                  <a:srgbClr val="0B9FDD"/>
                </a:solidFill>
              </a:rPr>
              <a:t>Java</a:t>
            </a:r>
            <a:r>
              <a:rPr lang="zh-CN" altLang="en-US" sz="2400" b="1" dirty="0">
                <a:solidFill>
                  <a:srgbClr val="0B9FDD"/>
                </a:solidFill>
              </a:rPr>
              <a:t>虚拟机与跨平台原理</a:t>
            </a:r>
          </a:p>
          <a:p>
            <a:pPr marL="457200" lvl="1" indent="-457200"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</a:rPr>
              <a:t>熟练掌握安装、配置</a:t>
            </a:r>
            <a:r>
              <a:rPr lang="en-US" sz="2400" b="1" dirty="0">
                <a:solidFill>
                  <a:srgbClr val="0B9FDD"/>
                </a:solidFill>
              </a:rPr>
              <a:t>JDK</a:t>
            </a:r>
            <a:r>
              <a:rPr lang="zh-CN" altLang="en-US" sz="2400" b="1" dirty="0">
                <a:solidFill>
                  <a:srgbClr val="0B9FDD"/>
                </a:solidFill>
              </a:rPr>
              <a:t>开发环境</a:t>
            </a:r>
          </a:p>
          <a:p>
            <a:pPr marL="457200" lvl="1" indent="-457200"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</a:rPr>
              <a:t>熟练掌握使用记事本开发</a:t>
            </a:r>
            <a:r>
              <a:rPr lang="en-US" sz="2400" b="1" dirty="0">
                <a:solidFill>
                  <a:srgbClr val="0B9FDD"/>
                </a:solidFill>
              </a:rPr>
              <a:t>Java</a:t>
            </a:r>
            <a:r>
              <a:rPr lang="zh-CN" altLang="en-US" sz="2400" b="1" dirty="0">
                <a:solidFill>
                  <a:srgbClr val="0B9FDD"/>
                </a:solidFill>
              </a:rPr>
              <a:t>程序</a:t>
            </a:r>
          </a:p>
          <a:p>
            <a:pPr marL="457200" lvl="1" indent="-457200"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</a:rPr>
              <a:t>理解</a:t>
            </a:r>
            <a:r>
              <a:rPr lang="en-US" sz="2400" b="1" dirty="0">
                <a:solidFill>
                  <a:srgbClr val="0B9FDD"/>
                </a:solidFill>
              </a:rPr>
              <a:t>Java</a:t>
            </a:r>
            <a:r>
              <a:rPr lang="zh-CN" altLang="en-US" sz="2400" b="1" dirty="0">
                <a:solidFill>
                  <a:srgbClr val="0B9FDD"/>
                </a:solidFill>
              </a:rPr>
              <a:t>编译原理</a:t>
            </a:r>
          </a:p>
          <a:p>
            <a:pPr marL="457200" lvl="1" indent="-457200">
              <a:buFont typeface="Wingdings" panose="05000000000000000000" charset="0"/>
              <a:buChar char=""/>
            </a:pPr>
            <a:r>
              <a:rPr lang="zh-CN" altLang="en-US" sz="2400" b="1" dirty="0">
                <a:solidFill>
                  <a:srgbClr val="0B9FDD"/>
                </a:solidFill>
              </a:rPr>
              <a:t>会使用</a:t>
            </a:r>
            <a:r>
              <a:rPr lang="en-US" sz="2400" b="1" dirty="0" err="1">
                <a:solidFill>
                  <a:srgbClr val="0B9FDD"/>
                </a:solidFill>
              </a:rPr>
              <a:t>MyEclipse</a:t>
            </a:r>
            <a:r>
              <a:rPr lang="zh-CN" altLang="en-US" sz="2400" b="1" dirty="0">
                <a:solidFill>
                  <a:srgbClr val="0B9FDD"/>
                </a:solidFill>
              </a:rPr>
              <a:t>开发</a:t>
            </a:r>
            <a:r>
              <a:rPr lang="en-US" sz="2400" b="1" dirty="0">
                <a:solidFill>
                  <a:srgbClr val="0B9FDD"/>
                </a:solidFill>
              </a:rPr>
              <a:t>Java</a:t>
            </a:r>
            <a:r>
              <a:rPr lang="zh-CN" altLang="en-US" sz="2400" b="1" dirty="0">
                <a:solidFill>
                  <a:srgbClr val="0B9FDD"/>
                </a:solidFill>
              </a:rPr>
              <a:t>程序</a:t>
            </a:r>
          </a:p>
        </p:txBody>
      </p:sp>
      <p:pic>
        <p:nvPicPr>
          <p:cNvPr id="7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84168" y="1779662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84167" y="2316237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84168" y="3059262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标题 4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</p:spPr>
        <p:txBody>
          <a:bodyPr/>
          <a:lstStyle/>
          <a:p>
            <a:r>
              <a:rPr lang="zh-CN" altLang="en-US" dirty="0"/>
              <a:t>本课目标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12FF7B-222A-4CC2-9E94-99CB813A0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9" descr="无标题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762125"/>
            <a:ext cx="316706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/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为什么学习Java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915566"/>
            <a:ext cx="5546938" cy="288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3E815D-ACE7-4A61-9750-8C8C8264C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ChangeArrowheads="1"/>
          </p:cNvSpPr>
          <p:nvPr/>
        </p:nvSpPr>
        <p:spPr bwMode="auto">
          <a:xfrm>
            <a:off x="573088" y="842963"/>
            <a:ext cx="7704137" cy="3395662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可以做什么</a:t>
            </a:r>
            <a:endParaRPr lang="en-US" sz="2400" b="1" dirty="0">
              <a:solidFill>
                <a:srgbClr val="0B9F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   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银行软件、商场结算软件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 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京东商城、淘宝网、易趣网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移动端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 Android APP</a:t>
            </a: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高速运算和存储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 大数据开发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</a:pPr>
            <a:r>
              <a:rPr lang="zh-CN" altLang="en-US" sz="24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itchFamily="34" charset="0"/>
              </a:rPr>
              <a:t>	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</a:pP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</a:pP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endParaRPr lang="zh-CN" altLang="en-US" sz="2400" b="1" dirty="0">
              <a:solidFill>
                <a:srgbClr val="0B9F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 descr="C:\Users\bdqnqwe\Desktop\京东商城.jpg京东商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844550"/>
            <a:ext cx="3068638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74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716213"/>
            <a:ext cx="2989262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为什么学习Java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4D36BA-7169-4C3B-821B-D9CA6DFCFA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示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1393825"/>
            <a:ext cx="88646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AutoShape 32"/>
          <p:cNvSpPr>
            <a:spLocks noChangeArrowheads="1"/>
          </p:cNvSpPr>
          <p:nvPr/>
        </p:nvSpPr>
        <p:spPr bwMode="auto">
          <a:xfrm>
            <a:off x="1071563" y="3214688"/>
            <a:ext cx="7386637" cy="400110"/>
          </a:xfrm>
          <a:prstGeom prst="roundRect">
            <a:avLst>
              <a:gd name="adj" fmla="val 0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编写程序的工具就是计算机语言，</a:t>
            </a:r>
            <a:r>
              <a:rPr 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Java</a:t>
            </a:r>
            <a:r>
              <a:rPr lang="zh-CN" altLang="en-US" sz="2000" b="1" dirty="0">
                <a:solidFill>
                  <a:schemeClr val="bg1"/>
                </a:solidFill>
                <a:ea typeface="黑体" panose="02010609060101010101" pitchFamily="49" charset="-122"/>
              </a:rPr>
              <a:t>就是多种语言中的一种</a:t>
            </a:r>
          </a:p>
        </p:txBody>
      </p:sp>
      <p:sp>
        <p:nvSpPr>
          <p:cNvPr id="15364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程序与Java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F48784-C6B0-4708-928A-4A0B9F599B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/>
              <a:t>Java</a:t>
            </a:r>
            <a:r>
              <a:rPr lang="zh-CN" altLang="en-US"/>
              <a:t>是</a:t>
            </a:r>
            <a:r>
              <a:rPr lang="en-US"/>
              <a:t>Sun Microsystems</a:t>
            </a:r>
            <a:r>
              <a:rPr lang="zh-CN" altLang="en-US"/>
              <a:t>于</a:t>
            </a:r>
            <a:r>
              <a:rPr lang="en-US"/>
              <a:t>1995</a:t>
            </a:r>
            <a:r>
              <a:rPr lang="zh-CN" altLang="en-US"/>
              <a:t>年推出的高级编程语言</a:t>
            </a:r>
          </a:p>
          <a:p>
            <a:endParaRPr lang="zh-CN" altLang="en-US"/>
          </a:p>
        </p:txBody>
      </p:sp>
      <p:pic>
        <p:nvPicPr>
          <p:cNvPr id="17410" name="Picture 13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357438"/>
            <a:ext cx="731838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" descr="Java之父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3" y="2251075"/>
            <a:ext cx="149225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矩形 11"/>
          <p:cNvSpPr>
            <a:spLocks noChangeArrowheads="1"/>
          </p:cNvSpPr>
          <p:nvPr/>
        </p:nvSpPr>
        <p:spPr bwMode="auto">
          <a:xfrm>
            <a:off x="4503738" y="3536950"/>
            <a:ext cx="16938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James Gosling</a:t>
            </a:r>
            <a:endParaRPr lang="zh-CN" altLang="en-US"/>
          </a:p>
        </p:txBody>
      </p:sp>
      <p:sp>
        <p:nvSpPr>
          <p:cNvPr id="17413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Java的产生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04DD30-D053-44E5-BA7A-184C8F1D7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7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5" descr="无标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536700"/>
            <a:ext cx="8134350" cy="20701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/>
        </p:nvSpPr>
        <p:spPr bwMode="auto">
          <a:xfrm>
            <a:off x="468313" y="196850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Java发展史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389942-0A98-469A-9FBF-125F2B94E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6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内容占位符 2"/>
          <p:cNvSpPr>
            <a:spLocks noGrp="1" noChangeArrowheads="1"/>
          </p:cNvSpPr>
          <p:nvPr>
            <p:ph idx="1"/>
          </p:nvPr>
        </p:nvSpPr>
        <p:spPr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/>
              <a:t>Java</a:t>
            </a:r>
            <a:r>
              <a:rPr lang="zh-CN" altLang="en-US"/>
              <a:t>平台的体系结构</a:t>
            </a:r>
            <a:endParaRPr lang="en-US"/>
          </a:p>
        </p:txBody>
      </p:sp>
      <p:pic>
        <p:nvPicPr>
          <p:cNvPr id="21506" name="图片 41" descr="图片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8" y="3117850"/>
            <a:ext cx="3249612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53" descr="图片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444625"/>
            <a:ext cx="38893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图片 9" descr="图片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117850"/>
            <a:ext cx="3279775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任意多边形 10"/>
          <p:cNvSpPr>
            <a:spLocks noChangeArrowheads="1"/>
          </p:cNvSpPr>
          <p:nvPr/>
        </p:nvSpPr>
        <p:spPr bwMode="auto">
          <a:xfrm>
            <a:off x="1714500" y="2411413"/>
            <a:ext cx="1214438" cy="811212"/>
          </a:xfrm>
          <a:custGeom>
            <a:avLst/>
            <a:gdLst>
              <a:gd name="T0" fmla="*/ 1282262 w 1282262"/>
              <a:gd name="T1" fmla="*/ 509752 h 1022131"/>
              <a:gd name="T2" fmla="*/ 336331 w 1282262"/>
              <a:gd name="T3" fmla="*/ 68317 h 1022131"/>
              <a:gd name="T4" fmla="*/ 289034 w 1282262"/>
              <a:gd name="T5" fmla="*/ 919655 h 1022131"/>
              <a:gd name="T6" fmla="*/ 5255 w 1282262"/>
              <a:gd name="T7" fmla="*/ 683172 h 1022131"/>
              <a:gd name="T8" fmla="*/ 257503 w 1282262"/>
              <a:gd name="T9" fmla="*/ 951186 h 1022131"/>
              <a:gd name="T10" fmla="*/ 478220 w 1282262"/>
              <a:gd name="T11" fmla="*/ 635876 h 1022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2262" h="1022131">
                <a:moveTo>
                  <a:pt x="1282262" y="509752"/>
                </a:moveTo>
                <a:cubicBezTo>
                  <a:pt x="892065" y="254876"/>
                  <a:pt x="501869" y="0"/>
                  <a:pt x="336331" y="68317"/>
                </a:cubicBezTo>
                <a:cubicBezTo>
                  <a:pt x="170793" y="136634"/>
                  <a:pt x="344213" y="817179"/>
                  <a:pt x="289034" y="919655"/>
                </a:cubicBezTo>
                <a:cubicBezTo>
                  <a:pt x="233855" y="1022131"/>
                  <a:pt x="10510" y="677917"/>
                  <a:pt x="5255" y="683172"/>
                </a:cubicBezTo>
                <a:cubicBezTo>
                  <a:pt x="0" y="688427"/>
                  <a:pt x="178676" y="959069"/>
                  <a:pt x="257503" y="951186"/>
                </a:cubicBezTo>
                <a:cubicBezTo>
                  <a:pt x="336330" y="943303"/>
                  <a:pt x="438806" y="685800"/>
                  <a:pt x="478220" y="63587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23000" dir="540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1510" name="任意多边形 11"/>
          <p:cNvSpPr>
            <a:spLocks noChangeArrowheads="1"/>
          </p:cNvSpPr>
          <p:nvPr/>
        </p:nvSpPr>
        <p:spPr bwMode="auto">
          <a:xfrm flipH="1">
            <a:off x="6429375" y="2403475"/>
            <a:ext cx="1360488" cy="811213"/>
          </a:xfrm>
          <a:custGeom>
            <a:avLst/>
            <a:gdLst>
              <a:gd name="T0" fmla="*/ 1282262 w 1282262"/>
              <a:gd name="T1" fmla="*/ 509752 h 1022131"/>
              <a:gd name="T2" fmla="*/ 336331 w 1282262"/>
              <a:gd name="T3" fmla="*/ 68317 h 1022131"/>
              <a:gd name="T4" fmla="*/ 289034 w 1282262"/>
              <a:gd name="T5" fmla="*/ 919655 h 1022131"/>
              <a:gd name="T6" fmla="*/ 5255 w 1282262"/>
              <a:gd name="T7" fmla="*/ 683172 h 1022131"/>
              <a:gd name="T8" fmla="*/ 257503 w 1282262"/>
              <a:gd name="T9" fmla="*/ 951186 h 1022131"/>
              <a:gd name="T10" fmla="*/ 478220 w 1282262"/>
              <a:gd name="T11" fmla="*/ 635876 h 1022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2262" h="1022131">
                <a:moveTo>
                  <a:pt x="1282262" y="509752"/>
                </a:moveTo>
                <a:cubicBezTo>
                  <a:pt x="892065" y="254876"/>
                  <a:pt x="501869" y="0"/>
                  <a:pt x="336331" y="68317"/>
                </a:cubicBezTo>
                <a:cubicBezTo>
                  <a:pt x="170793" y="136634"/>
                  <a:pt x="344213" y="817179"/>
                  <a:pt x="289034" y="919655"/>
                </a:cubicBezTo>
                <a:cubicBezTo>
                  <a:pt x="233855" y="1022131"/>
                  <a:pt x="10510" y="677917"/>
                  <a:pt x="5255" y="683172"/>
                </a:cubicBezTo>
                <a:cubicBezTo>
                  <a:pt x="0" y="688427"/>
                  <a:pt x="178676" y="959069"/>
                  <a:pt x="257503" y="951186"/>
                </a:cubicBezTo>
                <a:cubicBezTo>
                  <a:pt x="336330" y="943303"/>
                  <a:pt x="438806" y="685800"/>
                  <a:pt x="478220" y="635876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dist="23000" dir="5400000" algn="ctr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21511" name="Rectangle 2"/>
          <p:cNvSpPr>
            <a:spLocks noGrp="1" noChangeArrowheads="1"/>
          </p:cNvSpPr>
          <p:nvPr/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ctr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9AD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itchFamily="34" charset="0"/>
              </a:rPr>
              <a:t>Java技术平台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56875AD-6F38-4951-8BC4-D19DC9485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/>
              <a:t>/27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131782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1098</Words>
  <Application>Microsoft Office PowerPoint</Application>
  <PresentationFormat>全屏显示(16:9)</PresentationFormat>
  <Paragraphs>246</Paragraphs>
  <Slides>27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黑体</vt:lpstr>
      <vt:lpstr>微软雅黑</vt:lpstr>
      <vt:lpstr>Arial</vt:lpstr>
      <vt:lpstr>Calibri</vt:lpstr>
      <vt:lpstr>Times New Roman</vt:lpstr>
      <vt:lpstr>Webdings</vt:lpstr>
      <vt:lpstr>Wingdings</vt:lpstr>
      <vt:lpstr>1_自定义设计方案</vt:lpstr>
      <vt:lpstr>初识Java语言</vt:lpstr>
      <vt:lpstr>PowerPoint 演示文稿</vt:lpstr>
      <vt:lpstr>本课目标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xbany</cp:lastModifiedBy>
  <cp:revision>568</cp:revision>
  <dcterms:created xsi:type="dcterms:W3CDTF">2013-09-17T02:35:00Z</dcterms:created>
  <dcterms:modified xsi:type="dcterms:W3CDTF">2019-02-18T05:45:23Z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